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8" r:id="rId6"/>
    <p:sldId id="259" r:id="rId7"/>
    <p:sldId id="260" r:id="rId8"/>
    <p:sldId id="261" r:id="rId9"/>
    <p:sldId id="262" r:id="rId10"/>
    <p:sldId id="263" r:id="rId11"/>
    <p:sldId id="264" r:id="rId12"/>
    <p:sldId id="265" r:id="rId13"/>
    <p:sldId id="266" r:id="rId14"/>
    <p:sldId id="267" r:id="rId15"/>
    <p:sldId id="270" r:id="rId16"/>
    <p:sldId id="279" r:id="rId17"/>
    <p:sldId id="269" r:id="rId18"/>
    <p:sldId id="272" r:id="rId19"/>
    <p:sldId id="273" r:id="rId20"/>
    <p:sldId id="276" r:id="rId21"/>
    <p:sldId id="277" r:id="rId22"/>
    <p:sldId id="278" r:id="rId23"/>
    <p:sldId id="280" r:id="rId24"/>
    <p:sldId id="274"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A967FB-CD4F-4028-8603-C995C85F89C7}" v="15" dt="2024-08-15T10:37:48.8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107" d="100"/>
          <a:sy n="107" d="100"/>
        </p:scale>
        <p:origin x="84"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8/15/2024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8/15/2024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8/15/2024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8/15/2024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8/15/2024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8/15/2024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8/15/2024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8/15/2024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8/15/2024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8/15/2024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8/15/2024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8/15/2024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000" dirty="0"/>
              <a:t>Generating Cloud Monitors from Models to Secure Clouds</a:t>
            </a:r>
          </a:p>
        </p:txBody>
      </p:sp>
      <p:pic>
        <p:nvPicPr>
          <p:cNvPr id="5" name="Picture 4">
            <a:extLst>
              <a:ext uri="{FF2B5EF4-FFF2-40B4-BE49-F238E27FC236}">
                <a16:creationId xmlns:a16="http://schemas.microsoft.com/office/drawing/2014/main" id="{282CF6DD-7FE8-4063-9551-1B7BBCE92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81970" y="1234902"/>
            <a:ext cx="4635315" cy="3090210"/>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Rectangle 3">
            <a:extLst>
              <a:ext uri="{FF2B5EF4-FFF2-40B4-BE49-F238E27FC236}">
                <a16:creationId xmlns:a16="http://schemas.microsoft.com/office/drawing/2014/main" id="{21591DE4-C7C9-B8D2-62FF-840D79D23620}"/>
              </a:ext>
            </a:extLst>
          </p:cNvPr>
          <p:cNvSpPr>
            <a:spLocks noGrp="1" noChangeArrowheads="1"/>
          </p:cNvSpPr>
          <p:nvPr>
            <p:ph type="subTitle" idx="1"/>
          </p:nvPr>
        </p:nvSpPr>
        <p:spPr bwMode="auto">
          <a:xfrm>
            <a:off x="5289550" y="4536857"/>
            <a:ext cx="5048177"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Prepared by:</a:t>
            </a:r>
            <a:r>
              <a:rPr kumimoji="0" lang="en-US" altLang="en-US" sz="1800" b="0" i="0" u="none" strike="noStrike" cap="none" normalizeH="0" baseline="0" dirty="0">
                <a:ln>
                  <a:noFill/>
                </a:ln>
                <a:solidFill>
                  <a:schemeClr val="tx1"/>
                </a:solidFill>
                <a:effectLst/>
                <a:latin typeface="+mj-lt"/>
              </a:rPr>
              <a:t> Tumu Srikanth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Roll No:</a:t>
            </a:r>
            <a:r>
              <a:rPr kumimoji="0" lang="en-US" altLang="en-US" sz="1800" b="0" i="0" u="none" strike="noStrike" cap="none" normalizeH="0" baseline="0" dirty="0">
                <a:ln>
                  <a:noFill/>
                </a:ln>
                <a:solidFill>
                  <a:schemeClr val="tx1"/>
                </a:solidFill>
                <a:effectLst/>
                <a:latin typeface="+mj-lt"/>
              </a:rPr>
              <a:t> 130522860291 </a:t>
            </a:r>
          </a:p>
          <a:p>
            <a:pPr marL="0" marR="0" lvl="0" indent="0" algn="l" defTabSz="914400" rtl="0" eaLnBrk="0" fontAlgn="base" latinLnBrk="0" hangingPunct="0">
              <a:lnSpc>
                <a:spcPct val="100000"/>
              </a:lnSpc>
              <a:spcBef>
                <a:spcPct val="0"/>
              </a:spcBef>
              <a:spcAft>
                <a:spcPct val="0"/>
              </a:spcAft>
              <a:buClrTx/>
              <a:buSzTx/>
              <a:buFontTx/>
              <a:buChar char="•"/>
              <a:tabLst/>
            </a:pPr>
            <a:r>
              <a:rPr lang="en-US" sz="1400" b="1" dirty="0">
                <a:latin typeface="+mj-lt"/>
              </a:rPr>
              <a:t>Submitted To:</a:t>
            </a:r>
            <a:r>
              <a:rPr lang="en-US" sz="1400" dirty="0">
                <a:latin typeface="+mj-lt"/>
              </a:rPr>
              <a:t> Mrs. Annapurna Vege,</a:t>
            </a:r>
          </a:p>
          <a:p>
            <a:pPr marL="0" marR="0" lvl="0" indent="0" algn="l" defTabSz="914400" rtl="0" eaLnBrk="0" fontAlgn="base" latinLnBrk="0" hangingPunct="0">
              <a:lnSpc>
                <a:spcPct val="100000"/>
              </a:lnSpc>
              <a:spcBef>
                <a:spcPct val="0"/>
              </a:spcBef>
              <a:spcAft>
                <a:spcPct val="0"/>
              </a:spcAft>
              <a:buClrTx/>
              <a:buSzTx/>
              <a:tabLst/>
            </a:pPr>
            <a:r>
              <a:rPr lang="en-US" sz="1400" dirty="0">
                <a:latin typeface="+mj-lt"/>
              </a:rPr>
              <a:t> Assistant Professor,</a:t>
            </a:r>
          </a:p>
          <a:p>
            <a:pPr marL="0" marR="0" lvl="0" indent="0" algn="l" defTabSz="914400" rtl="0" eaLnBrk="0" fontAlgn="base" latinLnBrk="0" hangingPunct="0">
              <a:lnSpc>
                <a:spcPct val="100000"/>
              </a:lnSpc>
              <a:spcBef>
                <a:spcPct val="0"/>
              </a:spcBef>
              <a:spcAft>
                <a:spcPct val="0"/>
              </a:spcAft>
              <a:buClrTx/>
              <a:buSzTx/>
              <a:tabLst/>
            </a:pPr>
            <a:r>
              <a:rPr lang="en-US" sz="1400" dirty="0">
                <a:latin typeface="+mj-lt"/>
              </a:rPr>
              <a:t> </a:t>
            </a:r>
            <a:r>
              <a:rPr lang="en-US" sz="1400" dirty="0" err="1">
                <a:latin typeface="+mj-lt"/>
              </a:rPr>
              <a:t>Avanthi</a:t>
            </a:r>
            <a:r>
              <a:rPr lang="en-US" sz="1400" dirty="0">
                <a:latin typeface="+mj-lt"/>
              </a:rPr>
              <a:t> PG College</a:t>
            </a:r>
            <a:endParaRPr kumimoji="0" lang="en-US" altLang="en-US" sz="18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A8C35-75F1-4C6A-1745-3A042583D3F1}"/>
              </a:ext>
            </a:extLst>
          </p:cNvPr>
          <p:cNvSpPr>
            <a:spLocks noGrp="1"/>
          </p:cNvSpPr>
          <p:nvPr>
            <p:ph type="title"/>
          </p:nvPr>
        </p:nvSpPr>
        <p:spPr/>
        <p:txBody>
          <a:bodyPr/>
          <a:lstStyle/>
          <a:p>
            <a:r>
              <a:rPr lang="en-IN" dirty="0"/>
              <a:t>Module 3: Admin</a:t>
            </a:r>
          </a:p>
        </p:txBody>
      </p:sp>
      <p:sp>
        <p:nvSpPr>
          <p:cNvPr id="4" name="Rectangle 1">
            <a:extLst>
              <a:ext uri="{FF2B5EF4-FFF2-40B4-BE49-F238E27FC236}">
                <a16:creationId xmlns:a16="http://schemas.microsoft.com/office/drawing/2014/main" id="{99CFF0EA-D331-DB5B-AE36-98372CB0B114}"/>
              </a:ext>
            </a:extLst>
          </p:cNvPr>
          <p:cNvSpPr>
            <a:spLocks noGrp="1" noChangeArrowheads="1"/>
          </p:cNvSpPr>
          <p:nvPr>
            <p:ph sz="half"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800" b="0" i="0" u="none" strike="noStrike" dirty="0">
                <a:solidFill>
                  <a:srgbClr val="000000"/>
                </a:solidFill>
                <a:effectLst/>
                <a:latin typeface="Arial" panose="020B0604020202020204" pitchFamily="34" charset="0"/>
              </a:rPr>
              <a:t>The Admin module provides the administrative interface for managing the cloud environment. Administrators can use this module to activate or deactivate user accounts, manage permissions, and oversee cloud resources. The admin module is essential for maintaining control over the system, ensuring that users adhere to security protocols, and that cloud resources are used efficiently and securely. It serves as the supervisory component of the system, enabling admins to monitor and regulate user activities.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Content Placeholder 6">
            <a:extLst>
              <a:ext uri="{FF2B5EF4-FFF2-40B4-BE49-F238E27FC236}">
                <a16:creationId xmlns:a16="http://schemas.microsoft.com/office/drawing/2014/main" id="{746EE8F8-B410-0FD9-522B-8466DBA0BC4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61981" y="2120900"/>
            <a:ext cx="3748088" cy="37480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27142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C2764-4DA0-4079-666A-88E0D6ED1C98}"/>
              </a:ext>
            </a:extLst>
          </p:cNvPr>
          <p:cNvSpPr>
            <a:spLocks noGrp="1"/>
          </p:cNvSpPr>
          <p:nvPr>
            <p:ph type="title"/>
          </p:nvPr>
        </p:nvSpPr>
        <p:spPr/>
        <p:txBody>
          <a:bodyPr/>
          <a:lstStyle/>
          <a:p>
            <a:r>
              <a:rPr lang="en-IN" dirty="0"/>
              <a:t>Module 4: Machine Learning</a:t>
            </a:r>
          </a:p>
        </p:txBody>
      </p:sp>
      <p:sp>
        <p:nvSpPr>
          <p:cNvPr id="4" name="Rectangle 1">
            <a:extLst>
              <a:ext uri="{FF2B5EF4-FFF2-40B4-BE49-F238E27FC236}">
                <a16:creationId xmlns:a16="http://schemas.microsoft.com/office/drawing/2014/main" id="{00693B26-D1BE-7455-B713-9E1A7A1A0A6C}"/>
              </a:ext>
            </a:extLst>
          </p:cNvPr>
          <p:cNvSpPr>
            <a:spLocks noGrp="1" noChangeArrowheads="1"/>
          </p:cNvSpPr>
          <p:nvPr>
            <p:ph sz="half" idx="1"/>
          </p:nvPr>
        </p:nvSpPr>
        <p:spPr bwMode="auto">
          <a:xfrm>
            <a:off x="1097280" y="2009838"/>
            <a:ext cx="4639736"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800" b="0" i="0" u="none" strike="noStrike" dirty="0">
                <a:solidFill>
                  <a:srgbClr val="000000"/>
                </a:solidFill>
                <a:effectLst/>
                <a:latin typeface="Arial" panose="020B0604020202020204" pitchFamily="34" charset="0"/>
              </a:rPr>
              <a:t>The Machine Learning module enhances the system’s capabilities by applying predictive algorithms to cloud data. This module supports advanced functionalities such as anomaly detection, resource optimization, and predictive maintenance. By analyzing patterns in the data, the machine learning module helps the system make informed decisions, improving overall efficiency and security. This module represents the system's ability to evolve and adapt based on the data it processes, making it an integral part of the cloud monitoring framework.</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Content Placeholder 6">
            <a:extLst>
              <a:ext uri="{FF2B5EF4-FFF2-40B4-BE49-F238E27FC236}">
                <a16:creationId xmlns:a16="http://schemas.microsoft.com/office/drawing/2014/main" id="{0182B800-6672-FE73-AE82-217722B6BB6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61981" y="2120900"/>
            <a:ext cx="3748088" cy="37480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29253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38F89-3A17-7448-E1F6-2AB1B5C1F030}"/>
              </a:ext>
            </a:extLst>
          </p:cNvPr>
          <p:cNvSpPr>
            <a:spLocks noGrp="1"/>
          </p:cNvSpPr>
          <p:nvPr>
            <p:ph type="title"/>
          </p:nvPr>
        </p:nvSpPr>
        <p:spPr/>
        <p:txBody>
          <a:bodyPr/>
          <a:lstStyle/>
          <a:p>
            <a:r>
              <a:rPr lang="en-IN" dirty="0"/>
              <a:t>UML Use Case Diagram</a:t>
            </a:r>
          </a:p>
        </p:txBody>
      </p:sp>
      <p:pic>
        <p:nvPicPr>
          <p:cNvPr id="5" name="Content Placeholder 4">
            <a:extLst>
              <a:ext uri="{FF2B5EF4-FFF2-40B4-BE49-F238E27FC236}">
                <a16:creationId xmlns:a16="http://schemas.microsoft.com/office/drawing/2014/main" id="{415332CB-B870-3DD3-AC54-5A70B8232F2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096963" y="2327350"/>
            <a:ext cx="4640262" cy="3335188"/>
          </a:xfrm>
        </p:spPr>
      </p:pic>
      <p:sp>
        <p:nvSpPr>
          <p:cNvPr id="6" name="Content Placeholder 5">
            <a:extLst>
              <a:ext uri="{FF2B5EF4-FFF2-40B4-BE49-F238E27FC236}">
                <a16:creationId xmlns:a16="http://schemas.microsoft.com/office/drawing/2014/main" id="{8F97EE4F-FBEF-DCF5-A0A0-87A37C1D8ED7}"/>
              </a:ext>
            </a:extLst>
          </p:cNvPr>
          <p:cNvSpPr>
            <a:spLocks noGrp="1"/>
          </p:cNvSpPr>
          <p:nvPr>
            <p:ph sz="half" idx="2"/>
          </p:nvPr>
        </p:nvSpPr>
        <p:spPr/>
        <p:txBody>
          <a:bodyPr>
            <a:normAutofit lnSpcReduction="10000"/>
          </a:bodyPr>
          <a:lstStyle/>
          <a:p>
            <a:r>
              <a:rPr lang="en-US" b="1" dirty="0"/>
              <a:t>Description</a:t>
            </a:r>
            <a:r>
              <a:rPr lang="en-US" dirty="0"/>
              <a:t>: </a:t>
            </a:r>
            <a:r>
              <a:rPr lang="en-US" sz="1800" b="0" i="0" u="none" strike="noStrike" dirty="0">
                <a:solidFill>
                  <a:srgbClr val="000000"/>
                </a:solidFill>
                <a:effectLst/>
                <a:latin typeface="Arial" panose="020B0604020202020204" pitchFamily="34" charset="0"/>
              </a:rPr>
              <a:t>The Use Case Diagram visually represents the interactions between different actors in the system, such as Users, Admins, and the Cloud. It outlines the various functions that each actor can perform, like uploading files, managing resources, or monitoring security. This diagram states the system’s functionalities from an external viewpoint, showing who can perform what actions within the system. It is a critical tool for understanding the system's requirements and ensuring that all necessary features are included in the design.</a:t>
            </a:r>
            <a:endParaRPr lang="en-IN" dirty="0"/>
          </a:p>
        </p:txBody>
      </p:sp>
    </p:spTree>
    <p:extLst>
      <p:ext uri="{BB962C8B-B14F-4D97-AF65-F5344CB8AC3E}">
        <p14:creationId xmlns:p14="http://schemas.microsoft.com/office/powerpoint/2010/main" val="1061413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E92D-B4AC-8AFA-2368-CF6A99B8EEB9}"/>
              </a:ext>
            </a:extLst>
          </p:cNvPr>
          <p:cNvSpPr>
            <a:spLocks noGrp="1"/>
          </p:cNvSpPr>
          <p:nvPr>
            <p:ph type="title"/>
          </p:nvPr>
        </p:nvSpPr>
        <p:spPr/>
        <p:txBody>
          <a:bodyPr/>
          <a:lstStyle/>
          <a:p>
            <a:r>
              <a:rPr lang="en-IN" dirty="0"/>
              <a:t>Use Case Diagram</a:t>
            </a:r>
          </a:p>
        </p:txBody>
      </p:sp>
      <p:pic>
        <p:nvPicPr>
          <p:cNvPr id="6" name="Content Placeholder 5">
            <a:extLst>
              <a:ext uri="{FF2B5EF4-FFF2-40B4-BE49-F238E27FC236}">
                <a16:creationId xmlns:a16="http://schemas.microsoft.com/office/drawing/2014/main" id="{41E8E0B8-A977-0FD7-834B-6199C3D22D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096963" y="2190235"/>
            <a:ext cx="4640262" cy="3609417"/>
          </a:xfrm>
        </p:spPr>
      </p:pic>
      <p:pic>
        <p:nvPicPr>
          <p:cNvPr id="8" name="Content Placeholder 7">
            <a:extLst>
              <a:ext uri="{FF2B5EF4-FFF2-40B4-BE49-F238E27FC236}">
                <a16:creationId xmlns:a16="http://schemas.microsoft.com/office/drawing/2014/main" id="{4847112A-B1D2-7154-FC47-2230600B863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16688" y="2190853"/>
            <a:ext cx="4638675" cy="3608182"/>
          </a:xfrm>
        </p:spPr>
      </p:pic>
    </p:spTree>
    <p:extLst>
      <p:ext uri="{BB962C8B-B14F-4D97-AF65-F5344CB8AC3E}">
        <p14:creationId xmlns:p14="http://schemas.microsoft.com/office/powerpoint/2010/main" val="2671006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F8A05-2BB0-B9C1-4AA9-3A5268BF7AB0}"/>
              </a:ext>
            </a:extLst>
          </p:cNvPr>
          <p:cNvSpPr>
            <a:spLocks noGrp="1"/>
          </p:cNvSpPr>
          <p:nvPr>
            <p:ph type="title"/>
          </p:nvPr>
        </p:nvSpPr>
        <p:spPr/>
        <p:txBody>
          <a:bodyPr/>
          <a:lstStyle/>
          <a:p>
            <a:r>
              <a:rPr lang="en-IN" dirty="0"/>
              <a:t>UML Class Diagram</a:t>
            </a:r>
          </a:p>
        </p:txBody>
      </p:sp>
      <p:pic>
        <p:nvPicPr>
          <p:cNvPr id="5" name="Content Placeholder 4">
            <a:extLst>
              <a:ext uri="{FF2B5EF4-FFF2-40B4-BE49-F238E27FC236}">
                <a16:creationId xmlns:a16="http://schemas.microsoft.com/office/drawing/2014/main" id="{EAD4B308-4021-AFE1-8119-BC8A1271AEF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299424" y="2120900"/>
            <a:ext cx="4235339" cy="3748088"/>
          </a:xfrm>
        </p:spPr>
      </p:pic>
      <p:sp>
        <p:nvSpPr>
          <p:cNvPr id="6" name="Content Placeholder 5">
            <a:extLst>
              <a:ext uri="{FF2B5EF4-FFF2-40B4-BE49-F238E27FC236}">
                <a16:creationId xmlns:a16="http://schemas.microsoft.com/office/drawing/2014/main" id="{E597692A-4B75-DBE5-9546-39B33D954301}"/>
              </a:ext>
            </a:extLst>
          </p:cNvPr>
          <p:cNvSpPr>
            <a:spLocks noGrp="1"/>
          </p:cNvSpPr>
          <p:nvPr>
            <p:ph sz="half" idx="2"/>
          </p:nvPr>
        </p:nvSpPr>
        <p:spPr/>
        <p:txBody>
          <a:bodyPr>
            <a:normAutofit/>
          </a:bodyPr>
          <a:lstStyle/>
          <a:p>
            <a:r>
              <a:rPr lang="en-US" b="1" dirty="0"/>
              <a:t>Description</a:t>
            </a:r>
            <a:r>
              <a:rPr lang="en-US" dirty="0"/>
              <a:t>: </a:t>
            </a:r>
            <a:r>
              <a:rPr lang="en-US" sz="1800" b="0" i="0" u="none" strike="noStrike" dirty="0">
                <a:solidFill>
                  <a:srgbClr val="000000"/>
                </a:solidFill>
                <a:effectLst/>
                <a:latin typeface="Arial" panose="020B0604020202020204" pitchFamily="34" charset="0"/>
              </a:rPr>
              <a:t>The Class Diagram provides a static view of the system’s structure, detailing the classes involved in the system and their relationships. It shows how the User, Admin, and Cloud classes are defined, including their attributes, methods, and the interactions between them. This diagram states the system’s architecture, showing how different components are organized and how they work together to fulfill the system’s objectives. It serves as a blueprint for building the system’s software components.</a:t>
            </a:r>
            <a:endParaRPr lang="en-IN" dirty="0"/>
          </a:p>
        </p:txBody>
      </p:sp>
    </p:spTree>
    <p:extLst>
      <p:ext uri="{BB962C8B-B14F-4D97-AF65-F5344CB8AC3E}">
        <p14:creationId xmlns:p14="http://schemas.microsoft.com/office/powerpoint/2010/main" val="3389816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575B4-B8B7-95F0-77AD-2AED2AF2ACDC}"/>
              </a:ext>
            </a:extLst>
          </p:cNvPr>
          <p:cNvSpPr>
            <a:spLocks noGrp="1"/>
          </p:cNvSpPr>
          <p:nvPr>
            <p:ph type="title"/>
          </p:nvPr>
        </p:nvSpPr>
        <p:spPr/>
        <p:txBody>
          <a:bodyPr/>
          <a:lstStyle/>
          <a:p>
            <a:r>
              <a:rPr lang="en-IN" dirty="0"/>
              <a:t>UML Sequence Diagram</a:t>
            </a:r>
          </a:p>
        </p:txBody>
      </p:sp>
      <p:pic>
        <p:nvPicPr>
          <p:cNvPr id="5" name="Content Placeholder 4">
            <a:extLst>
              <a:ext uri="{FF2B5EF4-FFF2-40B4-BE49-F238E27FC236}">
                <a16:creationId xmlns:a16="http://schemas.microsoft.com/office/drawing/2014/main" id="{12D1F70F-FFB5-AF11-D436-1414C165D9C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097280" y="2207996"/>
            <a:ext cx="4640262" cy="3574001"/>
          </a:xfrm>
        </p:spPr>
      </p:pic>
      <p:sp>
        <p:nvSpPr>
          <p:cNvPr id="6" name="Content Placeholder 5">
            <a:extLst>
              <a:ext uri="{FF2B5EF4-FFF2-40B4-BE49-F238E27FC236}">
                <a16:creationId xmlns:a16="http://schemas.microsoft.com/office/drawing/2014/main" id="{EA7E5048-5E07-4107-3B2C-36C07F8815D4}"/>
              </a:ext>
            </a:extLst>
          </p:cNvPr>
          <p:cNvSpPr>
            <a:spLocks noGrp="1"/>
          </p:cNvSpPr>
          <p:nvPr>
            <p:ph sz="half" idx="2"/>
          </p:nvPr>
        </p:nvSpPr>
        <p:spPr/>
        <p:txBody>
          <a:bodyPr>
            <a:normAutofit fontScale="92500" lnSpcReduction="10000"/>
          </a:bodyPr>
          <a:lstStyle/>
          <a:p>
            <a:r>
              <a:rPr lang="en-US" b="1" dirty="0"/>
              <a:t>Description</a:t>
            </a:r>
            <a:r>
              <a:rPr lang="en-US" dirty="0"/>
              <a:t>: </a:t>
            </a:r>
            <a:r>
              <a:rPr lang="en-US" sz="1800" b="0" i="0" u="none" strike="noStrike" dirty="0">
                <a:solidFill>
                  <a:srgbClr val="000000"/>
                </a:solidFill>
                <a:effectLst/>
                <a:latin typeface="Arial" panose="020B0604020202020204" pitchFamily="34" charset="0"/>
              </a:rPr>
              <a:t>The Sequence Diagram captures the dynamic interactions within the system, showing how processes unfold over time. It details the order of operations when a user performs an action, such as logging in or uploading a file, and how the cloud and admin modules respond to these actions. This diagram states the temporal aspects of system interactions, highlighting the sequence of messages exchanged between objects to complete specific tasks. It is essential for understanding the flow of operations within the system.</a:t>
            </a:r>
            <a:endParaRPr lang="en-IN" dirty="0"/>
          </a:p>
        </p:txBody>
      </p:sp>
    </p:spTree>
    <p:extLst>
      <p:ext uri="{BB962C8B-B14F-4D97-AF65-F5344CB8AC3E}">
        <p14:creationId xmlns:p14="http://schemas.microsoft.com/office/powerpoint/2010/main" val="30723990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C1F5E-9F3A-1E83-37D9-26B7F15E4EC4}"/>
              </a:ext>
            </a:extLst>
          </p:cNvPr>
          <p:cNvSpPr>
            <a:spLocks noGrp="1"/>
          </p:cNvSpPr>
          <p:nvPr>
            <p:ph type="title"/>
          </p:nvPr>
        </p:nvSpPr>
        <p:spPr/>
        <p:txBody>
          <a:bodyPr/>
          <a:lstStyle/>
          <a:p>
            <a:r>
              <a:rPr lang="en-IN" dirty="0"/>
              <a:t>UML Activity Diagram</a:t>
            </a:r>
          </a:p>
        </p:txBody>
      </p:sp>
      <p:pic>
        <p:nvPicPr>
          <p:cNvPr id="5" name="Content Placeholder 4">
            <a:extLst>
              <a:ext uri="{FF2B5EF4-FFF2-40B4-BE49-F238E27FC236}">
                <a16:creationId xmlns:a16="http://schemas.microsoft.com/office/drawing/2014/main" id="{6ADB9405-146C-89BD-F1CC-3AF71D9FAFE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225230" y="2120900"/>
            <a:ext cx="4383728" cy="3748088"/>
          </a:xfrm>
        </p:spPr>
      </p:pic>
      <p:sp>
        <p:nvSpPr>
          <p:cNvPr id="6" name="Content Placeholder 5">
            <a:extLst>
              <a:ext uri="{FF2B5EF4-FFF2-40B4-BE49-F238E27FC236}">
                <a16:creationId xmlns:a16="http://schemas.microsoft.com/office/drawing/2014/main" id="{02DC7BE7-564C-CB61-5ED5-6A2C7794B184}"/>
              </a:ext>
            </a:extLst>
          </p:cNvPr>
          <p:cNvSpPr>
            <a:spLocks noGrp="1"/>
          </p:cNvSpPr>
          <p:nvPr>
            <p:ph sz="half" idx="2"/>
          </p:nvPr>
        </p:nvSpPr>
        <p:spPr/>
        <p:txBody>
          <a:bodyPr>
            <a:normAutofit lnSpcReduction="10000"/>
          </a:bodyPr>
          <a:lstStyle/>
          <a:p>
            <a:r>
              <a:rPr lang="en-US" b="1" dirty="0"/>
              <a:t>Description</a:t>
            </a:r>
            <a:r>
              <a:rPr lang="en-US" dirty="0"/>
              <a:t>: </a:t>
            </a:r>
            <a:r>
              <a:rPr lang="en-US" sz="1800" b="0" i="0" u="none" strike="noStrike" dirty="0">
                <a:solidFill>
                  <a:srgbClr val="000000"/>
                </a:solidFill>
                <a:effectLst/>
                <a:latin typeface="Arial" panose="020B0604020202020204" pitchFamily="34" charset="0"/>
              </a:rPr>
              <a:t>The Activity Diagram maps out the workflow of the system, illustrating the sequence of activities performed by Users, Admins, and the Cloud. It shows how actions are linked, the decision points in processes, and how parallel activities are managed. This diagram states the logical flow of the system’s operations, providing a clear view of how different tasks are carried out and how the system responds to various events. It is crucial for understanding the overall process logic and ensuring that all activities are correctly aligned.</a:t>
            </a:r>
            <a:endParaRPr lang="en-IN" dirty="0"/>
          </a:p>
        </p:txBody>
      </p:sp>
    </p:spTree>
    <p:extLst>
      <p:ext uri="{BB962C8B-B14F-4D97-AF65-F5344CB8AC3E}">
        <p14:creationId xmlns:p14="http://schemas.microsoft.com/office/powerpoint/2010/main" val="2870229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2379D-8D14-6B4B-62E5-0C518AD96DA9}"/>
              </a:ext>
            </a:extLst>
          </p:cNvPr>
          <p:cNvSpPr>
            <a:spLocks noGrp="1"/>
          </p:cNvSpPr>
          <p:nvPr>
            <p:ph type="title"/>
          </p:nvPr>
        </p:nvSpPr>
        <p:spPr/>
        <p:txBody>
          <a:bodyPr>
            <a:normAutofit/>
          </a:bodyPr>
          <a:lstStyle/>
          <a:p>
            <a:r>
              <a:rPr lang="en-IN" b="1" i="0" u="none" strike="noStrike" dirty="0">
                <a:solidFill>
                  <a:srgbClr val="000000"/>
                </a:solidFill>
                <a:effectLst/>
                <a:latin typeface="Arial" panose="020B0604020202020204" pitchFamily="34" charset="0"/>
              </a:rPr>
              <a:t> </a:t>
            </a:r>
            <a:r>
              <a:rPr lang="en-IN" dirty="0"/>
              <a:t> UML </a:t>
            </a:r>
            <a:r>
              <a:rPr lang="en-IN" b="1" i="0" u="none" strike="noStrike" dirty="0">
                <a:solidFill>
                  <a:srgbClr val="000000"/>
                </a:solidFill>
                <a:effectLst/>
              </a:rPr>
              <a:t>Data Flow Diagram (DFD)</a:t>
            </a:r>
            <a:endParaRPr lang="en-IN" dirty="0"/>
          </a:p>
        </p:txBody>
      </p:sp>
      <p:sp>
        <p:nvSpPr>
          <p:cNvPr id="4" name="Content Placeholder 3">
            <a:extLst>
              <a:ext uri="{FF2B5EF4-FFF2-40B4-BE49-F238E27FC236}">
                <a16:creationId xmlns:a16="http://schemas.microsoft.com/office/drawing/2014/main" id="{08134C82-AC9B-BB4A-DAF1-5842168A22BE}"/>
              </a:ext>
            </a:extLst>
          </p:cNvPr>
          <p:cNvSpPr>
            <a:spLocks noGrp="1"/>
          </p:cNvSpPr>
          <p:nvPr>
            <p:ph idx="1"/>
          </p:nvPr>
        </p:nvSpPr>
        <p:spPr/>
        <p:txBody>
          <a:bodyPr>
            <a:normAutofit/>
          </a:bodyPr>
          <a:lstStyle/>
          <a:p>
            <a:r>
              <a:rPr lang="en-US" sz="1800" b="1" dirty="0"/>
              <a:t>Description</a:t>
            </a:r>
            <a:r>
              <a:rPr lang="en-US" sz="1800" dirty="0"/>
              <a:t>: </a:t>
            </a:r>
            <a:r>
              <a:rPr lang="en-US" sz="1800" b="0" i="0" u="none" strike="noStrike" dirty="0">
                <a:solidFill>
                  <a:srgbClr val="000000"/>
                </a:solidFill>
                <a:effectLst/>
                <a:latin typeface="Arial" panose="020B0604020202020204" pitchFamily="34" charset="0"/>
              </a:rPr>
              <a:t>The Data Flow Diagram (DFD) represents the movement of data within the system, focusing on how data is processed, stored, and transmitted between Users, Admins, and the Cloud. It shows where data originates, how it is transformed by the system, and where it is ultimately stored or displayed. This diagram states how data flows through the system, ensuring that all data interactions are properly managed and that data integrity is maintained throughout the process. It is an essential tool for understanding the system’s data architecture.</a:t>
            </a:r>
            <a:endParaRPr lang="en-IN" dirty="0"/>
          </a:p>
        </p:txBody>
      </p:sp>
    </p:spTree>
    <p:extLst>
      <p:ext uri="{BB962C8B-B14F-4D97-AF65-F5344CB8AC3E}">
        <p14:creationId xmlns:p14="http://schemas.microsoft.com/office/powerpoint/2010/main" val="3413902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CBC8F-C26D-AFF7-EFF2-1B8A289F327B}"/>
              </a:ext>
            </a:extLst>
          </p:cNvPr>
          <p:cNvSpPr>
            <a:spLocks noGrp="1"/>
          </p:cNvSpPr>
          <p:nvPr>
            <p:ph type="title"/>
          </p:nvPr>
        </p:nvSpPr>
        <p:spPr/>
        <p:txBody>
          <a:bodyPr/>
          <a:lstStyle/>
          <a:p>
            <a:r>
              <a:rPr lang="en-IN" dirty="0"/>
              <a:t>USER:</a:t>
            </a:r>
          </a:p>
        </p:txBody>
      </p:sp>
      <p:pic>
        <p:nvPicPr>
          <p:cNvPr id="5" name="Content Placeholder 4">
            <a:extLst>
              <a:ext uri="{FF2B5EF4-FFF2-40B4-BE49-F238E27FC236}">
                <a16:creationId xmlns:a16="http://schemas.microsoft.com/office/drawing/2014/main" id="{30B8AEB6-FBAE-2FCA-8CB4-11C96F9527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45769" y="2108200"/>
            <a:ext cx="3760788" cy="3760788"/>
          </a:xfrm>
        </p:spPr>
      </p:pic>
    </p:spTree>
    <p:extLst>
      <p:ext uri="{BB962C8B-B14F-4D97-AF65-F5344CB8AC3E}">
        <p14:creationId xmlns:p14="http://schemas.microsoft.com/office/powerpoint/2010/main" val="275083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BBF98-2FA9-D2D5-1E96-98C3D4250D75}"/>
              </a:ext>
            </a:extLst>
          </p:cNvPr>
          <p:cNvSpPr>
            <a:spLocks noGrp="1"/>
          </p:cNvSpPr>
          <p:nvPr>
            <p:ph type="title"/>
          </p:nvPr>
        </p:nvSpPr>
        <p:spPr/>
        <p:txBody>
          <a:bodyPr/>
          <a:lstStyle/>
          <a:p>
            <a:r>
              <a:rPr lang="en-IN" dirty="0"/>
              <a:t>ADMIN:</a:t>
            </a:r>
          </a:p>
        </p:txBody>
      </p:sp>
      <p:pic>
        <p:nvPicPr>
          <p:cNvPr id="5" name="Content Placeholder 4">
            <a:extLst>
              <a:ext uri="{FF2B5EF4-FFF2-40B4-BE49-F238E27FC236}">
                <a16:creationId xmlns:a16="http://schemas.microsoft.com/office/drawing/2014/main" id="{D455B7E6-AB99-CF32-52E7-5A3CACFA5A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45769" y="2108200"/>
            <a:ext cx="3760788" cy="3760788"/>
          </a:xfrm>
        </p:spPr>
      </p:pic>
    </p:spTree>
    <p:extLst>
      <p:ext uri="{BB962C8B-B14F-4D97-AF65-F5344CB8AC3E}">
        <p14:creationId xmlns:p14="http://schemas.microsoft.com/office/powerpoint/2010/main" val="26784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3502A-EF7F-3109-4C1C-9E0F4917F2F1}"/>
              </a:ext>
            </a:extLst>
          </p:cNvPr>
          <p:cNvSpPr>
            <a:spLocks noGrp="1"/>
          </p:cNvSpPr>
          <p:nvPr>
            <p:ph type="title"/>
          </p:nvPr>
        </p:nvSpPr>
        <p:spPr/>
        <p:txBody>
          <a:bodyPr/>
          <a:lstStyle/>
          <a:p>
            <a:r>
              <a:rPr lang="en-US" b="1" dirty="0"/>
              <a:t>Abstract</a:t>
            </a:r>
            <a:endParaRPr lang="en-IN" dirty="0"/>
          </a:p>
        </p:txBody>
      </p:sp>
      <p:sp>
        <p:nvSpPr>
          <p:cNvPr id="3" name="Content Placeholder 2">
            <a:extLst>
              <a:ext uri="{FF2B5EF4-FFF2-40B4-BE49-F238E27FC236}">
                <a16:creationId xmlns:a16="http://schemas.microsoft.com/office/drawing/2014/main" id="{AE9C2FC0-F73B-4B49-8902-C399E4E0333D}"/>
              </a:ext>
            </a:extLst>
          </p:cNvPr>
          <p:cNvSpPr>
            <a:spLocks noGrp="1"/>
          </p:cNvSpPr>
          <p:nvPr>
            <p:ph idx="1"/>
          </p:nvPr>
        </p:nvSpPr>
        <p:spPr/>
        <p:txBody>
          <a:bodyPr/>
          <a:lstStyle/>
          <a:p>
            <a:r>
              <a:rPr lang="en-US" dirty="0"/>
              <a:t>Authorization represents a significant security risk in cloud computing environments, as it governs user access to system resources. The complexity and error-prone nature of enforcing security standards are exacerbated by the multitude of resources typically associated with REST APIs in the cloud. This research proposes the implementation of a security cloud monitor to address this challenge. Utilizing a model-driven approach, we articulate the functional and security requirements, which subsequently guide the creation of cloud monitors. These monitors incorporate contracts designed to automatically verify compliance with security implementations. We develop the cloud monitor using the Django web framework and validate our solution within the OpenStack ecosystem.</a:t>
            </a:r>
          </a:p>
        </p:txBody>
      </p:sp>
    </p:spTree>
    <p:extLst>
      <p:ext uri="{BB962C8B-B14F-4D97-AF65-F5344CB8AC3E}">
        <p14:creationId xmlns:p14="http://schemas.microsoft.com/office/powerpoint/2010/main" val="1556595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95FC5-FDD0-11AA-5E9E-71653BE0F3A9}"/>
              </a:ext>
            </a:extLst>
          </p:cNvPr>
          <p:cNvSpPr>
            <a:spLocks noGrp="1"/>
          </p:cNvSpPr>
          <p:nvPr>
            <p:ph type="title"/>
          </p:nvPr>
        </p:nvSpPr>
        <p:spPr/>
        <p:txBody>
          <a:bodyPr>
            <a:normAutofit/>
          </a:bodyPr>
          <a:lstStyle/>
          <a:p>
            <a:r>
              <a:rPr lang="en-IN" b="1" i="0" u="none" strike="noStrike" dirty="0">
                <a:solidFill>
                  <a:srgbClr val="000000"/>
                </a:solidFill>
                <a:effectLst/>
              </a:rPr>
              <a:t>Testing</a:t>
            </a:r>
            <a:endParaRPr lang="en-IN" dirty="0"/>
          </a:p>
        </p:txBody>
      </p:sp>
      <p:sp>
        <p:nvSpPr>
          <p:cNvPr id="3" name="Content Placeholder 2">
            <a:extLst>
              <a:ext uri="{FF2B5EF4-FFF2-40B4-BE49-F238E27FC236}">
                <a16:creationId xmlns:a16="http://schemas.microsoft.com/office/drawing/2014/main" id="{2EC5793E-30CB-27EC-5567-D9942E76588D}"/>
              </a:ext>
            </a:extLst>
          </p:cNvPr>
          <p:cNvSpPr>
            <a:spLocks noGrp="1"/>
          </p:cNvSpPr>
          <p:nvPr>
            <p:ph idx="1"/>
          </p:nvPr>
        </p:nvSpPr>
        <p:spPr/>
        <p:txBody>
          <a:bodyPr/>
          <a:lstStyle/>
          <a:p>
            <a:pPr rtl="0">
              <a:spcBef>
                <a:spcPts val="1200"/>
              </a:spcBef>
              <a:spcAft>
                <a:spcPts val="1200"/>
              </a:spcAft>
            </a:pPr>
            <a:r>
              <a:rPr lang="en-US" sz="1800" b="0" i="0" u="none" strike="noStrike" dirty="0">
                <a:solidFill>
                  <a:srgbClr val="000000"/>
                </a:solidFill>
                <a:effectLst/>
                <a:latin typeface="Arial" panose="020B0604020202020204" pitchFamily="34" charset="0"/>
              </a:rPr>
              <a:t>Testing is a crucial phase in the development process to ensure that the system functions as expected. The system was rigorously tested for functionality, security, and performance. Test cases were developed to verify that user actions, such as file uploads and downloads, were properly authorized and processed by the cloud. The admin module was tested to ensure that it could effectively manage user accounts and cloud resources. This slide discusses the testing strategies employed and the results, which confirmed that the system meets its security and operational requirements.</a:t>
            </a:r>
            <a:endParaRPr lang="en-US" b="0" dirty="0">
              <a:effectLst/>
            </a:endParaRPr>
          </a:p>
          <a:p>
            <a:br>
              <a:rPr lang="en-US" dirty="0"/>
            </a:br>
            <a:endParaRPr lang="en-IN" dirty="0"/>
          </a:p>
        </p:txBody>
      </p:sp>
    </p:spTree>
    <p:extLst>
      <p:ext uri="{BB962C8B-B14F-4D97-AF65-F5344CB8AC3E}">
        <p14:creationId xmlns:p14="http://schemas.microsoft.com/office/powerpoint/2010/main" val="22539886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44341C-514A-D956-149C-A17C8BA78B84}"/>
              </a:ext>
            </a:extLst>
          </p:cNvPr>
          <p:cNvSpPr>
            <a:spLocks noGrp="1"/>
          </p:cNvSpPr>
          <p:nvPr>
            <p:ph type="title"/>
          </p:nvPr>
        </p:nvSpPr>
        <p:spPr/>
        <p:txBody>
          <a:bodyPr/>
          <a:lstStyle/>
          <a:p>
            <a:r>
              <a:rPr lang="en-IN" dirty="0"/>
              <a:t>Conclusion</a:t>
            </a:r>
          </a:p>
        </p:txBody>
      </p:sp>
      <p:sp>
        <p:nvSpPr>
          <p:cNvPr id="7" name="Rectangle 1">
            <a:extLst>
              <a:ext uri="{FF2B5EF4-FFF2-40B4-BE49-F238E27FC236}">
                <a16:creationId xmlns:a16="http://schemas.microsoft.com/office/drawing/2014/main" id="{4F995F77-53F3-BBFD-672E-DD0DECE94262}"/>
              </a:ext>
            </a:extLst>
          </p:cNvPr>
          <p:cNvSpPr>
            <a:spLocks noGrp="1" noChangeArrowheads="1"/>
          </p:cNvSpPr>
          <p:nvPr>
            <p:ph idx="1"/>
          </p:nvPr>
        </p:nvSpPr>
        <p:spPr bwMode="auto">
          <a:xfrm>
            <a:off x="1097280" y="2887639"/>
            <a:ext cx="10058400" cy="2202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0">
              <a:spcBef>
                <a:spcPts val="1200"/>
              </a:spcBef>
              <a:spcAft>
                <a:spcPts val="1200"/>
              </a:spcAft>
            </a:pPr>
            <a:r>
              <a:rPr lang="en-US" sz="1800" b="0" i="0" u="none" strike="noStrike" dirty="0">
                <a:solidFill>
                  <a:srgbClr val="000000"/>
                </a:solidFill>
                <a:effectLst/>
                <a:latin typeface="Arial" panose="020B0604020202020204" pitchFamily="34" charset="0"/>
              </a:rPr>
              <a:t>The project successfully demonstrated the use of model-driven approaches to enhance cloud security through the creation of cloud monitors. These monitors ensure that the system adheres to both functional and security requirements, providing a robust and secure cloud environment. The implementation in Django, combined with validation through OpenStack, showed promising results, indicating that this approach could be further developed and extended to other cloud platforms. The project sets the stage for future work, including the integration of more advanced machine learning techniques to further enhance the system’s capabilities.</a:t>
            </a:r>
            <a:endParaRPr lang="en-US" sz="1600" b="0" dirty="0">
              <a:effectLst/>
            </a:endParaRPr>
          </a:p>
        </p:txBody>
      </p:sp>
    </p:spTree>
    <p:extLst>
      <p:ext uri="{BB962C8B-B14F-4D97-AF65-F5344CB8AC3E}">
        <p14:creationId xmlns:p14="http://schemas.microsoft.com/office/powerpoint/2010/main" val="1964649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332D278-3C11-878E-9FBA-E117E44AF473}"/>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1945401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F8D1D-0E42-C6A5-D539-C01B2BD4AA1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BE90506B-E5EA-F536-7445-91963A45AA5B}"/>
              </a:ext>
            </a:extLst>
          </p:cNvPr>
          <p:cNvSpPr>
            <a:spLocks noGrp="1"/>
          </p:cNvSpPr>
          <p:nvPr>
            <p:ph idx="1"/>
          </p:nvPr>
        </p:nvSpPr>
        <p:spPr/>
        <p:txBody>
          <a:bodyPr>
            <a:normAutofit fontScale="70000" lnSpcReduction="20000"/>
          </a:bodyPr>
          <a:lstStyle/>
          <a:p>
            <a:r>
              <a:rPr lang="en-US" dirty="0"/>
              <a:t>Private clouds are vital for data center modernization, with 72% of cloud users utilizing private clouds and 67% using hybrid clouds, according to the 2017 Cloud Survey. These environments, used by organizations ranging from 500 to over 2,000 employees, pose significant security and engineering challenges.</a:t>
            </a:r>
          </a:p>
          <a:p>
            <a:r>
              <a:rPr lang="en-US" dirty="0"/>
              <a:t>Cloud services often use REST APIs (Representational State Transfer Application Programming Interfaces) to provide access to resources like AWS, Azure, and OpenStack. Each resource is accessed via a unique URI, leading to numerous potential entry points. Ensuring the security of each URI to prevent data breaches and privilege escalation is critical and complex.</a:t>
            </a:r>
          </a:p>
          <a:p>
            <a:r>
              <a:rPr lang="en-US" dirty="0"/>
              <a:t>Open-source cloud systems like OpenStack are frequently updated, which can compromise existing security features. This necessitates advanced monitoring systems as manual verification of API access control becomes impractical. This research proposes a semi-automated cloud monitoring system to ensure compliance between private cloud implementations and API access control policies. We use UML (Unified Modeling Language) models with OCL (Object Constraint Language) to define the behavioral interface and security constraints.</a:t>
            </a:r>
          </a:p>
          <a:p>
            <a:r>
              <a:rPr lang="en-US" dirty="0"/>
              <a:t>Using the Design by Contract (</a:t>
            </a:r>
            <a:r>
              <a:rPr lang="en-US" dirty="0" err="1"/>
              <a:t>DbC</a:t>
            </a:r>
            <a:r>
              <a:rPr lang="en-US" dirty="0"/>
              <a:t>) framework, we specify functional and security requirements as verifiable contracts. This approach enables the creation of a stateful wrapper for modeling usage scenarios and defining secure behavioral contracts, aiding requirements tracing and security verification.</a:t>
            </a:r>
          </a:p>
          <a:p>
            <a:r>
              <a:rPr lang="en-US" dirty="0"/>
              <a:t>Our methodology is applied using OpenStack and the Django web framework, resulting in promising validation outcomes. This paper's structure is as follows: Section II discusses the motivation for our work, Section III provides an overview of our cloud monitoring framework, Section IV details our design methodology for stateful REST service modeling, and Section V describes the contract generation technique.</a:t>
            </a:r>
            <a:endParaRPr lang="en-IN" dirty="0"/>
          </a:p>
        </p:txBody>
      </p:sp>
    </p:spTree>
    <p:extLst>
      <p:ext uri="{BB962C8B-B14F-4D97-AF65-F5344CB8AC3E}">
        <p14:creationId xmlns:p14="http://schemas.microsoft.com/office/powerpoint/2010/main" val="1272070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A88A3-C69E-5312-3FF1-F8752769FB95}"/>
              </a:ext>
            </a:extLst>
          </p:cNvPr>
          <p:cNvSpPr>
            <a:spLocks noGrp="1"/>
          </p:cNvSpPr>
          <p:nvPr>
            <p:ph type="title"/>
          </p:nvPr>
        </p:nvSpPr>
        <p:spPr/>
        <p:txBody>
          <a:bodyPr/>
          <a:lstStyle/>
          <a:p>
            <a:r>
              <a:rPr lang="en-IN" dirty="0"/>
              <a:t>Existing System Drawbacks</a:t>
            </a:r>
          </a:p>
        </p:txBody>
      </p:sp>
      <p:sp>
        <p:nvSpPr>
          <p:cNvPr id="3" name="Content Placeholder 2">
            <a:extLst>
              <a:ext uri="{FF2B5EF4-FFF2-40B4-BE49-F238E27FC236}">
                <a16:creationId xmlns:a16="http://schemas.microsoft.com/office/drawing/2014/main" id="{1766FFAF-90E2-F7BB-CF33-4F99F6A1389C}"/>
              </a:ext>
            </a:extLst>
          </p:cNvPr>
          <p:cNvSpPr>
            <a:spLocks noGrp="1"/>
          </p:cNvSpPr>
          <p:nvPr>
            <p:ph idx="1"/>
          </p:nvPr>
        </p:nvSpPr>
        <p:spPr/>
        <p:txBody>
          <a:bodyPr>
            <a:normAutofit fontScale="85000" lnSpcReduction="10000"/>
          </a:bodyPr>
          <a:lstStyle/>
          <a:p>
            <a:r>
              <a:rPr lang="en-US" b="1" dirty="0"/>
              <a:t>Existing System</a:t>
            </a:r>
          </a:p>
          <a:p>
            <a:r>
              <a:rPr lang="en-US" dirty="0"/>
              <a:t>Private clouds are essential for data center transformations, providing dedicated environments for single organizations. Designing secure private clouds for numerous users presents a significant engineering challenge. Cloud services typically offer REST APIs (</a:t>
            </a:r>
            <a:r>
              <a:rPr lang="en-US" dirty="0" err="1"/>
              <a:t>REpresentational</a:t>
            </a:r>
            <a:r>
              <a:rPr lang="en-US" dirty="0"/>
              <a:t> State Transfer Application Programming Interfaces), each exposing information through a unique URI, leading to a proliferation of access points.</a:t>
            </a:r>
          </a:p>
          <a:p>
            <a:r>
              <a:rPr lang="en-US" b="1" dirty="0"/>
              <a:t>Disadvantages of Existing System</a:t>
            </a:r>
          </a:p>
          <a:p>
            <a:pPr>
              <a:buFont typeface="Arial" panose="020B0604020202020204" pitchFamily="34" charset="0"/>
              <a:buChar char="•"/>
            </a:pPr>
            <a:r>
              <a:rPr lang="en-US" b="1" dirty="0"/>
              <a:t>Data Breaches:</a:t>
            </a:r>
            <a:r>
              <a:rPr lang="en-US" dirty="0"/>
              <a:t> High risk of data breaches and loss of critical data.</a:t>
            </a:r>
          </a:p>
          <a:p>
            <a:pPr>
              <a:buFont typeface="Arial" panose="020B0604020202020204" pitchFamily="34" charset="0"/>
              <a:buChar char="•"/>
            </a:pPr>
            <a:r>
              <a:rPr lang="en-US" b="1" dirty="0"/>
              <a:t>Security Complexity:</a:t>
            </a:r>
            <a:r>
              <a:rPr lang="en-US" dirty="0"/>
              <a:t> The vast number of URIs complicates security management, increasing the risk of unauthorized access and privilege escalation.</a:t>
            </a:r>
          </a:p>
          <a:p>
            <a:pPr>
              <a:buFont typeface="Arial" panose="020B0604020202020204" pitchFamily="34" charset="0"/>
              <a:buChar char="•"/>
            </a:pPr>
            <a:r>
              <a:rPr lang="en-US" b="1" dirty="0"/>
              <a:t>Frequent Updates:</a:t>
            </a:r>
            <a:r>
              <a:rPr lang="en-US" dirty="0"/>
              <a:t> Open-source cloud code is frequently updated, potentially compromising previous security features.</a:t>
            </a:r>
          </a:p>
          <a:p>
            <a:pPr marL="0" indent="0">
              <a:buNone/>
            </a:pPr>
            <a:endParaRPr lang="en-IN" dirty="0"/>
          </a:p>
        </p:txBody>
      </p:sp>
    </p:spTree>
    <p:extLst>
      <p:ext uri="{BB962C8B-B14F-4D97-AF65-F5344CB8AC3E}">
        <p14:creationId xmlns:p14="http://schemas.microsoft.com/office/powerpoint/2010/main" val="115556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F69BE-44BD-A0B2-705E-35388E55FF44}"/>
              </a:ext>
            </a:extLst>
          </p:cNvPr>
          <p:cNvSpPr>
            <a:spLocks noGrp="1"/>
          </p:cNvSpPr>
          <p:nvPr>
            <p:ph type="title"/>
          </p:nvPr>
        </p:nvSpPr>
        <p:spPr/>
        <p:txBody>
          <a:bodyPr/>
          <a:lstStyle/>
          <a:p>
            <a:r>
              <a:rPr lang="en-US" dirty="0"/>
              <a:t>Proposed System and Its Advantages</a:t>
            </a:r>
            <a:endParaRPr lang="en-IN" dirty="0"/>
          </a:p>
        </p:txBody>
      </p:sp>
      <p:sp>
        <p:nvSpPr>
          <p:cNvPr id="3" name="Content Placeholder 2">
            <a:extLst>
              <a:ext uri="{FF2B5EF4-FFF2-40B4-BE49-F238E27FC236}">
                <a16:creationId xmlns:a16="http://schemas.microsoft.com/office/drawing/2014/main" id="{F729C7F7-00FF-9DCB-4B95-364DE64AFF95}"/>
              </a:ext>
            </a:extLst>
          </p:cNvPr>
          <p:cNvSpPr>
            <a:spLocks noGrp="1"/>
          </p:cNvSpPr>
          <p:nvPr>
            <p:ph idx="1"/>
          </p:nvPr>
        </p:nvSpPr>
        <p:spPr/>
        <p:txBody>
          <a:bodyPr>
            <a:normAutofit fontScale="70000" lnSpcReduction="20000"/>
          </a:bodyPr>
          <a:lstStyle/>
          <a:p>
            <a:r>
              <a:rPr lang="en-US" b="1" dirty="0">
                <a:solidFill>
                  <a:schemeClr val="tx1">
                    <a:lumMod val="95000"/>
                    <a:lumOff val="5000"/>
                  </a:schemeClr>
                </a:solidFill>
              </a:rPr>
              <a:t>PROPOSED SYSTEM:</a:t>
            </a:r>
          </a:p>
          <a:p>
            <a:r>
              <a:rPr lang="en-US" dirty="0"/>
              <a:t>We present a cloud monitoring framework that supports a semi-automated approach to monitoring a private cloud implementation with respect to its conformance to the functional requirements and API access control policy. Our work uses UML (Unified Modeling Language) models with OCL (Object Constraint Language) to specify the behavioral interface with security constraints for the cloud implementation. The behavioral interface of the REST API provides an information regarding the methods that can be invoked on it and pre- and post-conditions of the methods. In the current practice, the pre- and post-conditions are usually given as the textual descriptions associated with the API methods. In our work, we rely on the Design by Contract (</a:t>
            </a:r>
            <a:r>
              <a:rPr lang="en-US" dirty="0" err="1"/>
              <a:t>DbC</a:t>
            </a:r>
            <a:r>
              <a:rPr lang="en-US" dirty="0"/>
              <a:t>) framework, which allows us to define security and functional requirements as verifiable contracts.</a:t>
            </a:r>
          </a:p>
          <a:p>
            <a:r>
              <a:rPr lang="en-US" b="1" dirty="0">
                <a:solidFill>
                  <a:schemeClr val="tx1"/>
                </a:solidFill>
              </a:rPr>
              <a:t>ADVANTAGES OF PROPOSED SYSTEM:</a:t>
            </a:r>
          </a:p>
          <a:p>
            <a:pPr>
              <a:buFont typeface="Arial" panose="020B0604020202020204" pitchFamily="34" charset="0"/>
              <a:buChar char="•"/>
            </a:pPr>
            <a:r>
              <a:rPr lang="en-US" dirty="0"/>
              <a:t>Our methodology enables creating a (stateful) wrapper that emulates the usage scenarios and defines security-enriched </a:t>
            </a:r>
            <a:r>
              <a:rPr lang="en-US" dirty="0" err="1"/>
              <a:t>behavioural</a:t>
            </a:r>
            <a:r>
              <a:rPr lang="en-US" dirty="0"/>
              <a:t> contracts to monitor cloud.</a:t>
            </a:r>
          </a:p>
          <a:p>
            <a:pPr>
              <a:buFont typeface="Arial" panose="020B0604020202020204" pitchFamily="34" charset="0"/>
              <a:buChar char="•"/>
            </a:pPr>
            <a:r>
              <a:rPr lang="en-US" dirty="0"/>
              <a:t>The proposed approach also facilitates the requirements traceability by ensuring the propagation of the security specifications into the code. This also allows the security experts to observe the coverage of the security requirements during the testing phase. </a:t>
            </a:r>
          </a:p>
          <a:p>
            <a:pPr>
              <a:buFont typeface="Arial" panose="020B0604020202020204" pitchFamily="34" charset="0"/>
              <a:buChar char="•"/>
            </a:pPr>
            <a:r>
              <a:rPr lang="en-US" dirty="0"/>
              <a:t>The approach is implemented as a semi-automatic code generation tool in Django a Python web framework.</a:t>
            </a:r>
          </a:p>
          <a:p>
            <a:endParaRPr lang="en-IN" dirty="0"/>
          </a:p>
        </p:txBody>
      </p:sp>
    </p:spTree>
    <p:extLst>
      <p:ext uri="{BB962C8B-B14F-4D97-AF65-F5344CB8AC3E}">
        <p14:creationId xmlns:p14="http://schemas.microsoft.com/office/powerpoint/2010/main" val="1656949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6FCFD-9937-104C-5A3B-F6612F21C55D}"/>
              </a:ext>
            </a:extLst>
          </p:cNvPr>
          <p:cNvSpPr>
            <a:spLocks noGrp="1"/>
          </p:cNvSpPr>
          <p:nvPr>
            <p:ph type="title"/>
          </p:nvPr>
        </p:nvSpPr>
        <p:spPr/>
        <p:txBody>
          <a:bodyPr/>
          <a:lstStyle/>
          <a:p>
            <a:r>
              <a:rPr lang="en-IN" b="1" dirty="0"/>
              <a:t>System Requirements</a:t>
            </a:r>
            <a:endParaRPr lang="en-IN" dirty="0"/>
          </a:p>
        </p:txBody>
      </p:sp>
      <p:sp>
        <p:nvSpPr>
          <p:cNvPr id="3" name="Content Placeholder 2">
            <a:extLst>
              <a:ext uri="{FF2B5EF4-FFF2-40B4-BE49-F238E27FC236}">
                <a16:creationId xmlns:a16="http://schemas.microsoft.com/office/drawing/2014/main" id="{6F2D3750-4DBD-5829-58D2-5F76929BE9E8}"/>
              </a:ext>
            </a:extLst>
          </p:cNvPr>
          <p:cNvSpPr>
            <a:spLocks noGrp="1"/>
          </p:cNvSpPr>
          <p:nvPr>
            <p:ph idx="1"/>
          </p:nvPr>
        </p:nvSpPr>
        <p:spPr/>
        <p:txBody>
          <a:bodyPr>
            <a:normAutofit fontScale="47500" lnSpcReduction="20000"/>
          </a:bodyPr>
          <a:lstStyle/>
          <a:p>
            <a:r>
              <a:rPr lang="en-IN" sz="4400" b="1" dirty="0"/>
              <a:t>Hardware Requirements:</a:t>
            </a:r>
            <a:endParaRPr lang="en-IN" sz="4400" dirty="0"/>
          </a:p>
          <a:p>
            <a:pPr>
              <a:buFont typeface="Arial" panose="020B0604020202020204" pitchFamily="34" charset="0"/>
              <a:buChar char="•"/>
            </a:pPr>
            <a:r>
              <a:rPr lang="en-IN" b="1" dirty="0"/>
              <a:t>Processor:</a:t>
            </a:r>
            <a:r>
              <a:rPr lang="en-IN" dirty="0"/>
              <a:t> Pentium Dual Core</a:t>
            </a:r>
          </a:p>
          <a:p>
            <a:pPr>
              <a:buFont typeface="Arial" panose="020B0604020202020204" pitchFamily="34" charset="0"/>
              <a:buChar char="•"/>
            </a:pPr>
            <a:r>
              <a:rPr lang="en-IN" b="1" dirty="0"/>
              <a:t>Hard Disk:</a:t>
            </a:r>
            <a:r>
              <a:rPr lang="en-IN" dirty="0"/>
              <a:t> 500 GB</a:t>
            </a:r>
          </a:p>
          <a:p>
            <a:pPr>
              <a:buFont typeface="Arial" panose="020B0604020202020204" pitchFamily="34" charset="0"/>
              <a:buChar char="•"/>
            </a:pPr>
            <a:r>
              <a:rPr lang="en-IN" b="1" dirty="0"/>
              <a:t>Monitor:</a:t>
            </a:r>
            <a:r>
              <a:rPr lang="en-IN" dirty="0"/>
              <a:t> 15" LED</a:t>
            </a:r>
          </a:p>
          <a:p>
            <a:pPr>
              <a:buFont typeface="Arial" panose="020B0604020202020204" pitchFamily="34" charset="0"/>
              <a:buChar char="•"/>
            </a:pPr>
            <a:r>
              <a:rPr lang="en-IN" b="1" dirty="0"/>
              <a:t>Input Devices:</a:t>
            </a:r>
            <a:r>
              <a:rPr lang="en-IN" dirty="0"/>
              <a:t> Keyboard, Mouse</a:t>
            </a:r>
          </a:p>
          <a:p>
            <a:pPr>
              <a:buFont typeface="Arial" panose="020B0604020202020204" pitchFamily="34" charset="0"/>
              <a:buChar char="•"/>
            </a:pPr>
            <a:r>
              <a:rPr lang="en-IN" b="1" dirty="0"/>
              <a:t>RAM:</a:t>
            </a:r>
            <a:r>
              <a:rPr lang="en-IN" dirty="0"/>
              <a:t> 1 GB</a:t>
            </a:r>
          </a:p>
          <a:p>
            <a:r>
              <a:rPr lang="en-IN" sz="4400" b="1" dirty="0"/>
              <a:t>Software Requirements:</a:t>
            </a:r>
            <a:endParaRPr lang="en-IN" sz="4400" dirty="0"/>
          </a:p>
          <a:p>
            <a:pPr>
              <a:buFont typeface="Arial" panose="020B0604020202020204" pitchFamily="34" charset="0"/>
              <a:buChar char="•"/>
            </a:pPr>
            <a:r>
              <a:rPr lang="en-IN" b="1" dirty="0"/>
              <a:t>Operating System:</a:t>
            </a:r>
            <a:r>
              <a:rPr lang="en-IN" dirty="0"/>
              <a:t> Windows 7</a:t>
            </a:r>
          </a:p>
          <a:p>
            <a:pPr>
              <a:buFont typeface="Arial" panose="020B0604020202020204" pitchFamily="34" charset="0"/>
              <a:buChar char="•"/>
            </a:pPr>
            <a:r>
              <a:rPr lang="en-IN" b="1" dirty="0"/>
              <a:t>Coding Language:</a:t>
            </a:r>
            <a:r>
              <a:rPr lang="en-IN" dirty="0"/>
              <a:t> Python</a:t>
            </a:r>
          </a:p>
          <a:p>
            <a:pPr>
              <a:buFont typeface="Arial" panose="020B0604020202020204" pitchFamily="34" charset="0"/>
              <a:buChar char="•"/>
            </a:pPr>
            <a:r>
              <a:rPr lang="en-IN" b="1" dirty="0"/>
              <a:t>Tools:</a:t>
            </a:r>
            <a:r>
              <a:rPr lang="en-IN" dirty="0"/>
              <a:t> PyCharm, Visual Studio Code</a:t>
            </a:r>
          </a:p>
          <a:p>
            <a:pPr>
              <a:buFont typeface="Arial" panose="020B0604020202020204" pitchFamily="34" charset="0"/>
              <a:buChar char="•"/>
            </a:pPr>
            <a:r>
              <a:rPr lang="en-IN" b="1" dirty="0"/>
              <a:t>Database:</a:t>
            </a:r>
            <a:r>
              <a:rPr lang="en-IN" dirty="0"/>
              <a:t> MySQL</a:t>
            </a:r>
          </a:p>
          <a:p>
            <a:endParaRPr lang="en-IN" dirty="0"/>
          </a:p>
        </p:txBody>
      </p:sp>
    </p:spTree>
    <p:extLst>
      <p:ext uri="{BB962C8B-B14F-4D97-AF65-F5344CB8AC3E}">
        <p14:creationId xmlns:p14="http://schemas.microsoft.com/office/powerpoint/2010/main" val="1774941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986AB18-C1EB-8B73-6DE1-D1EF81CF8191}"/>
              </a:ext>
            </a:extLst>
          </p:cNvPr>
          <p:cNvSpPr>
            <a:spLocks noGrp="1"/>
          </p:cNvSpPr>
          <p:nvPr>
            <p:ph type="title"/>
          </p:nvPr>
        </p:nvSpPr>
        <p:spPr>
          <a:xfrm>
            <a:off x="1238304" y="1283845"/>
            <a:ext cx="10058400" cy="837055"/>
          </a:xfrm>
        </p:spPr>
        <p:txBody>
          <a:bodyPr>
            <a:normAutofit fontScale="90000"/>
          </a:bodyPr>
          <a:lstStyle/>
          <a:p>
            <a:r>
              <a:rPr lang="en-US" b="1" dirty="0"/>
              <a:t>Modules Overview</a:t>
            </a:r>
            <a:br>
              <a:rPr lang="en-US" b="1" dirty="0"/>
            </a:br>
            <a:endParaRPr lang="en-IN" dirty="0"/>
          </a:p>
        </p:txBody>
      </p:sp>
      <p:sp>
        <p:nvSpPr>
          <p:cNvPr id="9" name="Subtitle 8">
            <a:extLst>
              <a:ext uri="{FF2B5EF4-FFF2-40B4-BE49-F238E27FC236}">
                <a16:creationId xmlns:a16="http://schemas.microsoft.com/office/drawing/2014/main" id="{6546EFA2-29FA-DAA2-5077-BE73C0E8E340}"/>
              </a:ext>
            </a:extLst>
          </p:cNvPr>
          <p:cNvSpPr>
            <a:spLocks noGrp="1"/>
          </p:cNvSpPr>
          <p:nvPr>
            <p:ph sz="half" idx="1"/>
          </p:nvPr>
        </p:nvSpPr>
        <p:spPr>
          <a:xfrm>
            <a:off x="1238304" y="2255546"/>
            <a:ext cx="4004651" cy="3478796"/>
          </a:xfrm>
        </p:spPr>
        <p:txBody>
          <a:bodyPr>
            <a:normAutofit/>
          </a:bodyPr>
          <a:lstStyle/>
          <a:p>
            <a:pPr rtl="0">
              <a:spcBef>
                <a:spcPts val="1200"/>
              </a:spcBef>
              <a:spcAft>
                <a:spcPts val="1200"/>
              </a:spcAft>
            </a:pPr>
            <a:r>
              <a:rPr lang="en-US" sz="1800" b="0" i="0" u="none" strike="noStrike" dirty="0">
                <a:solidFill>
                  <a:srgbClr val="000000"/>
                </a:solidFill>
                <a:effectLst/>
                <a:latin typeface="Arial" panose="020B0604020202020204" pitchFamily="34" charset="0"/>
              </a:rPr>
              <a:t>The system is divided into several key modules: User, Cloud, Admin, and Machine Learning. Each module plays a crucial role in ensuring the functionality and security of the cloud environment. These modules work together to provide a robust, secure, and scalable cloud monitoring system that meets the needs of both individual users and administrators.</a:t>
            </a:r>
            <a:endParaRPr lang="en-US" b="0" dirty="0">
              <a:effectLst/>
            </a:endParaRPr>
          </a:p>
        </p:txBody>
      </p:sp>
      <p:pic>
        <p:nvPicPr>
          <p:cNvPr id="12" name="Content Placeholder 11">
            <a:extLst>
              <a:ext uri="{FF2B5EF4-FFF2-40B4-BE49-F238E27FC236}">
                <a16:creationId xmlns:a16="http://schemas.microsoft.com/office/drawing/2014/main" id="{1FEA05A3-A315-9A1B-A28C-0C850AA49D8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5854536" y="2120900"/>
            <a:ext cx="5099160" cy="37480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70757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6ECA6-CCBC-D36F-9361-A5041738A8E0}"/>
              </a:ext>
            </a:extLst>
          </p:cNvPr>
          <p:cNvSpPr>
            <a:spLocks noGrp="1"/>
          </p:cNvSpPr>
          <p:nvPr>
            <p:ph type="title"/>
          </p:nvPr>
        </p:nvSpPr>
        <p:spPr/>
        <p:txBody>
          <a:bodyPr/>
          <a:lstStyle/>
          <a:p>
            <a:r>
              <a:rPr lang="en-IN" dirty="0"/>
              <a:t>Module 1: User</a:t>
            </a:r>
          </a:p>
        </p:txBody>
      </p:sp>
      <p:sp>
        <p:nvSpPr>
          <p:cNvPr id="4" name="Rectangle 1">
            <a:extLst>
              <a:ext uri="{FF2B5EF4-FFF2-40B4-BE49-F238E27FC236}">
                <a16:creationId xmlns:a16="http://schemas.microsoft.com/office/drawing/2014/main" id="{4DE28D16-9322-B72F-772E-689A705CEE43}"/>
              </a:ext>
            </a:extLst>
          </p:cNvPr>
          <p:cNvSpPr>
            <a:spLocks noGrp="1" noChangeArrowheads="1"/>
          </p:cNvSpPr>
          <p:nvPr>
            <p:ph sz="half" idx="1"/>
          </p:nvPr>
        </p:nvSpPr>
        <p:spPr bwMode="auto">
          <a:xfrm>
            <a:off x="1097280" y="2132435"/>
            <a:ext cx="4639736" cy="3725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0">
              <a:spcBef>
                <a:spcPts val="1200"/>
              </a:spcBef>
              <a:spcAft>
                <a:spcPts val="1200"/>
              </a:spcAft>
            </a:pPr>
            <a:r>
              <a:rPr lang="en-US" sz="1800" b="0" i="0" u="none" strike="noStrike" dirty="0">
                <a:solidFill>
                  <a:srgbClr val="000000"/>
                </a:solidFill>
                <a:effectLst/>
                <a:latin typeface="Arial" panose="020B0604020202020204" pitchFamily="34" charset="0"/>
              </a:rPr>
              <a:t>The User module handles all interactions related to the cloud users. It manages tasks such as user authentication, file uploads, and cloud resource creation. The module ensures that users can securely access and manage their data within the cloud environment. It also enforces permissions, ensuring that users can only perform actions they are authorized for. This module is critical for providing a secure and user-friendly experience in the cloud.</a:t>
            </a:r>
          </a:p>
        </p:txBody>
      </p:sp>
      <p:pic>
        <p:nvPicPr>
          <p:cNvPr id="7" name="Content Placeholder 6">
            <a:extLst>
              <a:ext uri="{FF2B5EF4-FFF2-40B4-BE49-F238E27FC236}">
                <a16:creationId xmlns:a16="http://schemas.microsoft.com/office/drawing/2014/main" id="{892E4F54-6538-3B73-BDF2-837B1248313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61981" y="2120900"/>
            <a:ext cx="3748088" cy="37480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947045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43E17-04B0-1271-6B2C-B9E5323CC98D}"/>
              </a:ext>
            </a:extLst>
          </p:cNvPr>
          <p:cNvSpPr>
            <a:spLocks noGrp="1"/>
          </p:cNvSpPr>
          <p:nvPr>
            <p:ph type="title"/>
          </p:nvPr>
        </p:nvSpPr>
        <p:spPr/>
        <p:txBody>
          <a:bodyPr/>
          <a:lstStyle/>
          <a:p>
            <a:r>
              <a:rPr lang="en-IN" dirty="0"/>
              <a:t>Module 2: Cloud</a:t>
            </a:r>
          </a:p>
        </p:txBody>
      </p:sp>
      <p:sp>
        <p:nvSpPr>
          <p:cNvPr id="4" name="Rectangle 1">
            <a:extLst>
              <a:ext uri="{FF2B5EF4-FFF2-40B4-BE49-F238E27FC236}">
                <a16:creationId xmlns:a16="http://schemas.microsoft.com/office/drawing/2014/main" id="{5334275C-BC04-5A65-BAC7-E44E52806DAD}"/>
              </a:ext>
            </a:extLst>
          </p:cNvPr>
          <p:cNvSpPr>
            <a:spLocks noGrp="1" noChangeArrowheads="1"/>
          </p:cNvSpPr>
          <p:nvPr>
            <p:ph sz="half" idx="1"/>
          </p:nvPr>
        </p:nvSpPr>
        <p:spPr bwMode="auto">
          <a:xfrm>
            <a:off x="1097280" y="2132242"/>
            <a:ext cx="4639736" cy="37255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0">
              <a:spcBef>
                <a:spcPts val="1200"/>
              </a:spcBef>
              <a:spcAft>
                <a:spcPts val="1200"/>
              </a:spcAft>
            </a:pPr>
            <a:r>
              <a:rPr lang="en-US" sz="1800" b="0" i="0" u="none" strike="noStrike" dirty="0">
                <a:solidFill>
                  <a:srgbClr val="000000"/>
                </a:solidFill>
                <a:effectLst/>
                <a:latin typeface="Arial" panose="020B0604020202020204" pitchFamily="34" charset="0"/>
              </a:rPr>
              <a:t>The Cloud module is the core of the system, responsible for implementing the cloud monitoring functionality. It handles the backend processes, including data storage, resource management, and security enforcement. This module uses Django to manage cloud resources and ensure that all operations comply with the security contracts defined in the system. The cloud module interacts closely with the user and admin modules to provide seamless and secure cloud services.</a:t>
            </a:r>
            <a:endParaRPr lang="en-US" sz="1600" b="0" dirty="0">
              <a:effectLst/>
            </a:endParaRPr>
          </a:p>
        </p:txBody>
      </p:sp>
      <p:pic>
        <p:nvPicPr>
          <p:cNvPr id="7" name="Content Placeholder 6">
            <a:extLst>
              <a:ext uri="{FF2B5EF4-FFF2-40B4-BE49-F238E27FC236}">
                <a16:creationId xmlns:a16="http://schemas.microsoft.com/office/drawing/2014/main" id="{0D10E249-1876-10D0-BE1B-B8ECD80C8ED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61981" y="2120900"/>
            <a:ext cx="3748088" cy="37480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23696945"/>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DAD249-BF80-48EF-9AFB-36A11BCDC2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{DC4A762C-6ECB-44C2-B538-CE10EEA57A08}tf56160789_win32</Template>
  <TotalTime>1549</TotalTime>
  <Words>1955</Words>
  <Application>Microsoft Office PowerPoint</Application>
  <PresentationFormat>Widescreen</PresentationFormat>
  <Paragraphs>69</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Bookman Old Style</vt:lpstr>
      <vt:lpstr>Calibri</vt:lpstr>
      <vt:lpstr>Franklin Gothic Book</vt:lpstr>
      <vt:lpstr>Custom</vt:lpstr>
      <vt:lpstr>Generating Cloud Monitors from Models to Secure Clouds</vt:lpstr>
      <vt:lpstr>Abstract</vt:lpstr>
      <vt:lpstr>Introduction</vt:lpstr>
      <vt:lpstr>Existing System Drawbacks</vt:lpstr>
      <vt:lpstr>Proposed System and Its Advantages</vt:lpstr>
      <vt:lpstr>System Requirements</vt:lpstr>
      <vt:lpstr>Modules Overview </vt:lpstr>
      <vt:lpstr>Module 1: User</vt:lpstr>
      <vt:lpstr>Module 2: Cloud</vt:lpstr>
      <vt:lpstr>Module 3: Admin</vt:lpstr>
      <vt:lpstr>Module 4: Machine Learning</vt:lpstr>
      <vt:lpstr>UML Use Case Diagram</vt:lpstr>
      <vt:lpstr>Use Case Diagram</vt:lpstr>
      <vt:lpstr>UML Class Diagram</vt:lpstr>
      <vt:lpstr>UML Sequence Diagram</vt:lpstr>
      <vt:lpstr>UML Activity Diagram</vt:lpstr>
      <vt:lpstr>  UML Data Flow Diagram (DFD)</vt:lpstr>
      <vt:lpstr>USER:</vt:lpstr>
      <vt:lpstr>ADMIN:</vt:lpstr>
      <vt:lpstr>Testing</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Srikanth Tumu</dc:creator>
  <cp:lastModifiedBy>Srikanth Tumu</cp:lastModifiedBy>
  <cp:revision>2</cp:revision>
  <dcterms:created xsi:type="dcterms:W3CDTF">2024-08-02T11:10:56Z</dcterms:created>
  <dcterms:modified xsi:type="dcterms:W3CDTF">2024-08-15T11:38:51Z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